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verpass Light" charset="1" panose="00000400000000000000"/>
      <p:regular r:id="rId10"/>
    </p:embeddedFont>
    <p:embeddedFont>
      <p:font typeface="Overpass Light Bold" charset="1" panose="00000500000000000000"/>
      <p:regular r:id="rId11"/>
    </p:embeddedFont>
    <p:embeddedFont>
      <p:font typeface="Overpass Light Italics" charset="1" panose="00000400000000000000"/>
      <p:regular r:id="rId12"/>
    </p:embeddedFont>
    <p:embeddedFont>
      <p:font typeface="Overpass Light Bold Italics" charset="1" panose="00000500000000000000"/>
      <p:regular r:id="rId13"/>
    </p:embeddedFont>
    <p:embeddedFont>
      <p:font typeface="Cormorant Garamond" charset="1" panose="00000500000000000000"/>
      <p:regular r:id="rId14"/>
    </p:embeddedFont>
    <p:embeddedFont>
      <p:font typeface="Cormorant Garamond Bold" charset="1" panose="00000800000000000000"/>
      <p:regular r:id="rId15"/>
    </p:embeddedFont>
    <p:embeddedFont>
      <p:font typeface="Cormorant Garamond Italics" charset="1" panose="00000500000000000000"/>
      <p:regular r:id="rId16"/>
    </p:embeddedFont>
    <p:embeddedFont>
      <p:font typeface="Cormorant Garamond Bold Italics" charset="1" panose="00000800000000000000"/>
      <p:regular r:id="rId17"/>
    </p:embeddedFont>
    <p:embeddedFont>
      <p:font typeface="Cormorant Garamond Light" charset="1" panose="00000400000000000000"/>
      <p:regular r:id="rId18"/>
    </p:embeddedFont>
    <p:embeddedFont>
      <p:font typeface="Cormorant Garamond Light Italics" charset="1" panose="00000400000000000000"/>
      <p:regular r:id="rId19"/>
    </p:embeddedFont>
    <p:embeddedFont>
      <p:font typeface="Cormorant Garamond Medium" charset="1" panose="00000600000000000000"/>
      <p:regular r:id="rId20"/>
    </p:embeddedFont>
    <p:embeddedFont>
      <p:font typeface="Cormorant Garamond Medium Italics" charset="1" panose="00000600000000000000"/>
      <p:regular r:id="rId21"/>
    </p:embeddedFont>
    <p:embeddedFont>
      <p:font typeface="Cormorant Garamond Semi-Bold" charset="1" panose="00000700000000000000"/>
      <p:regular r:id="rId22"/>
    </p:embeddedFont>
    <p:embeddedFont>
      <p:font typeface="Cormorant Garamond Semi-Bold Italics" charset="1" panose="000007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0">
            <a:off x="1028700" y="8833539"/>
            <a:ext cx="16230600" cy="31050"/>
          </a:xfrm>
          <a:prstGeom prst="rect">
            <a:avLst/>
          </a:prstGeom>
          <a:solidFill>
            <a:srgbClr val="CDA63C"/>
          </a:solidFill>
        </p:spPr>
      </p:sp>
      <p:grpSp>
        <p:nvGrpSpPr>
          <p:cNvPr name="Group 3" id="3"/>
          <p:cNvGrpSpPr/>
          <p:nvPr/>
        </p:nvGrpSpPr>
        <p:grpSpPr>
          <a:xfrm rot="5400000">
            <a:off x="16672463" y="5034406"/>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489944" y="0"/>
              <a:ext cx="290918" cy="29091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0" y="1587"/>
              <a:ext cx="287744" cy="28774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10" id="10"/>
          <p:cNvSpPr txBox="true"/>
          <p:nvPr/>
        </p:nvSpPr>
        <p:spPr>
          <a:xfrm rot="0">
            <a:off x="1028700" y="4635082"/>
            <a:ext cx="14357331" cy="2670176"/>
          </a:xfrm>
          <a:prstGeom prst="rect">
            <a:avLst/>
          </a:prstGeom>
        </p:spPr>
        <p:txBody>
          <a:bodyPr anchor="t" rtlCol="false" tIns="0" lIns="0" bIns="0" rIns="0">
            <a:spAutoFit/>
          </a:bodyPr>
          <a:lstStyle/>
          <a:p>
            <a:pPr>
              <a:lnSpc>
                <a:spcPts val="20000"/>
              </a:lnSpc>
            </a:pPr>
            <a:r>
              <a:rPr lang="en-US" sz="20000">
                <a:solidFill>
                  <a:srgbClr val="1A1B18"/>
                </a:solidFill>
                <a:latin typeface="Cormorant Garamond Bold"/>
              </a:rPr>
              <a:t>Tugas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Freeform 2" id="2"/>
          <p:cNvSpPr/>
          <p:nvPr/>
        </p:nvSpPr>
        <p:spPr>
          <a:xfrm flipH="false" flipV="false" rot="0">
            <a:off x="6853170" y="307975"/>
            <a:ext cx="9576082" cy="9692863"/>
          </a:xfrm>
          <a:custGeom>
            <a:avLst/>
            <a:gdLst/>
            <a:ahLst/>
            <a:cxnLst/>
            <a:rect r="r" b="b" t="t" l="l"/>
            <a:pathLst>
              <a:path h="9692863" w="9576082">
                <a:moveTo>
                  <a:pt x="0" y="0"/>
                </a:moveTo>
                <a:lnTo>
                  <a:pt x="9576082" y="0"/>
                </a:lnTo>
                <a:lnTo>
                  <a:pt x="9576082" y="9692863"/>
                </a:lnTo>
                <a:lnTo>
                  <a:pt x="0" y="9692863"/>
                </a:lnTo>
                <a:lnTo>
                  <a:pt x="0" y="0"/>
                </a:lnTo>
                <a:close/>
              </a:path>
            </a:pathLst>
          </a:custGeom>
          <a:blipFill>
            <a:blip r:embed="rId2"/>
            <a:stretch>
              <a:fillRect l="0" t="0" r="0" b="0"/>
            </a:stretch>
          </a:blipFill>
        </p:spPr>
      </p:sp>
      <p:sp>
        <p:nvSpPr>
          <p:cNvPr name="TextBox 3" id="3"/>
          <p:cNvSpPr txBox="true"/>
          <p:nvPr/>
        </p:nvSpPr>
        <p:spPr>
          <a:xfrm rot="0">
            <a:off x="560689" y="1671921"/>
            <a:ext cx="14932922" cy="542925"/>
          </a:xfrm>
          <a:prstGeom prst="rect">
            <a:avLst/>
          </a:prstGeom>
        </p:spPr>
        <p:txBody>
          <a:bodyPr anchor="t" rtlCol="false" tIns="0" lIns="0" bIns="0" rIns="0">
            <a:spAutoFit/>
          </a:bodyPr>
          <a:lstStyle/>
          <a:p>
            <a:pPr algn="just">
              <a:lnSpc>
                <a:spcPts val="3899"/>
              </a:lnSpc>
            </a:pPr>
            <a:r>
              <a:rPr lang="en-US" sz="2999" spc="-44">
                <a:solidFill>
                  <a:srgbClr val="1A1B18"/>
                </a:solidFill>
                <a:latin typeface="Overpass Light Bold"/>
              </a:rPr>
              <a:t>3. Flowchart </a:t>
            </a:r>
          </a:p>
        </p:txBody>
      </p:sp>
      <p:sp>
        <p:nvSpPr>
          <p:cNvPr name="TextBox 4" id="4"/>
          <p:cNvSpPr txBox="true"/>
          <p:nvPr/>
        </p:nvSpPr>
        <p:spPr>
          <a:xfrm rot="0">
            <a:off x="560689" y="441325"/>
            <a:ext cx="5488844"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Tugas 2</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TextBox 2" id="2"/>
          <p:cNvSpPr txBox="true"/>
          <p:nvPr/>
        </p:nvSpPr>
        <p:spPr>
          <a:xfrm rot="0">
            <a:off x="560689" y="1671921"/>
            <a:ext cx="14932922" cy="542925"/>
          </a:xfrm>
          <a:prstGeom prst="rect">
            <a:avLst/>
          </a:prstGeom>
        </p:spPr>
        <p:txBody>
          <a:bodyPr anchor="t" rtlCol="false" tIns="0" lIns="0" bIns="0" rIns="0">
            <a:spAutoFit/>
          </a:bodyPr>
          <a:lstStyle/>
          <a:p>
            <a:pPr algn="just">
              <a:lnSpc>
                <a:spcPts val="3899"/>
              </a:lnSpc>
            </a:pPr>
            <a:r>
              <a:rPr lang="en-US" sz="2999" spc="-44">
                <a:solidFill>
                  <a:srgbClr val="1A1B18"/>
                </a:solidFill>
                <a:latin typeface="Overpass Light Bold"/>
              </a:rPr>
              <a:t>Rencana Komponen</a:t>
            </a:r>
          </a:p>
        </p:txBody>
      </p:sp>
      <p:sp>
        <p:nvSpPr>
          <p:cNvPr name="TextBox 3" id="3"/>
          <p:cNvSpPr txBox="true"/>
          <p:nvPr/>
        </p:nvSpPr>
        <p:spPr>
          <a:xfrm rot="0">
            <a:off x="560689" y="441325"/>
            <a:ext cx="5488844"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Tugas 2</a:t>
            </a:r>
          </a:p>
        </p:txBody>
      </p:sp>
      <p:sp>
        <p:nvSpPr>
          <p:cNvPr name="TextBox 4" id="4"/>
          <p:cNvSpPr txBox="true"/>
          <p:nvPr/>
        </p:nvSpPr>
        <p:spPr>
          <a:xfrm rot="0">
            <a:off x="865489" y="2856006"/>
            <a:ext cx="14932922" cy="3533775"/>
          </a:xfrm>
          <a:prstGeom prst="rect">
            <a:avLst/>
          </a:prstGeom>
        </p:spPr>
        <p:txBody>
          <a:bodyPr anchor="t" rtlCol="false" tIns="0" lIns="0" bIns="0" rIns="0">
            <a:spAutoFit/>
          </a:bodyPr>
          <a:lstStyle/>
          <a:p>
            <a:pPr algn="just" marL="647700" indent="-323850" lvl="1">
              <a:lnSpc>
                <a:spcPts val="3900"/>
              </a:lnSpc>
              <a:buFont typeface="Arial"/>
              <a:buChar char="•"/>
            </a:pPr>
            <a:r>
              <a:rPr lang="en-US" sz="3000" spc="-44">
                <a:solidFill>
                  <a:srgbClr val="1A1B18"/>
                </a:solidFill>
                <a:latin typeface="Overpass Light Bold"/>
              </a:rPr>
              <a:t>DHT22</a:t>
            </a:r>
          </a:p>
          <a:p>
            <a:pPr algn="just" marL="647700" indent="-323850" lvl="1">
              <a:lnSpc>
                <a:spcPts val="3900"/>
              </a:lnSpc>
              <a:buFont typeface="Arial"/>
              <a:buChar char="•"/>
            </a:pPr>
            <a:r>
              <a:rPr lang="en-US" sz="3000" spc="-44">
                <a:solidFill>
                  <a:srgbClr val="1A1B18"/>
                </a:solidFill>
                <a:latin typeface="Overpass Light Bold"/>
              </a:rPr>
              <a:t>ESP82866</a:t>
            </a:r>
          </a:p>
          <a:p>
            <a:pPr algn="just" marL="647700" indent="-323850" lvl="1">
              <a:lnSpc>
                <a:spcPts val="3900"/>
              </a:lnSpc>
              <a:buFont typeface="Arial"/>
              <a:buChar char="•"/>
            </a:pPr>
            <a:r>
              <a:rPr lang="en-US" sz="3000" spc="-44">
                <a:solidFill>
                  <a:srgbClr val="1A1B18"/>
                </a:solidFill>
                <a:latin typeface="Overpass Light Bold"/>
              </a:rPr>
              <a:t>Lampu</a:t>
            </a:r>
          </a:p>
          <a:p>
            <a:pPr algn="just" marL="647700" indent="-323850" lvl="1">
              <a:lnSpc>
                <a:spcPts val="3900"/>
              </a:lnSpc>
              <a:buFont typeface="Arial"/>
              <a:buChar char="•"/>
            </a:pPr>
            <a:r>
              <a:rPr lang="en-US" sz="3000" spc="-44">
                <a:solidFill>
                  <a:srgbClr val="1A1B18"/>
                </a:solidFill>
                <a:latin typeface="Overpass Light Bold"/>
              </a:rPr>
              <a:t>Relay</a:t>
            </a:r>
          </a:p>
          <a:p>
            <a:pPr algn="just" marL="647700" indent="-323850" lvl="1">
              <a:lnSpc>
                <a:spcPts val="3900"/>
              </a:lnSpc>
              <a:buFont typeface="Arial"/>
              <a:buChar char="•"/>
            </a:pPr>
            <a:r>
              <a:rPr lang="en-US" sz="3000" spc="-44">
                <a:solidFill>
                  <a:srgbClr val="1A1B18"/>
                </a:solidFill>
                <a:latin typeface="Overpass Light Bold"/>
              </a:rPr>
              <a:t>Power supply</a:t>
            </a:r>
          </a:p>
          <a:p>
            <a:pPr algn="just" marL="647700" indent="-323850" lvl="1">
              <a:lnSpc>
                <a:spcPts val="3900"/>
              </a:lnSpc>
              <a:buFont typeface="Arial"/>
              <a:buChar char="•"/>
            </a:pPr>
            <a:r>
              <a:rPr lang="en-US" sz="3000" spc="-44">
                <a:solidFill>
                  <a:srgbClr val="1A1B18"/>
                </a:solidFill>
                <a:latin typeface="Overpass Light Bold"/>
              </a:rPr>
              <a:t>Fan</a:t>
            </a:r>
          </a:p>
          <a:p>
            <a:pPr algn="just">
              <a:lnSpc>
                <a:spcPts val="3900"/>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0">
            <a:off x="1028700" y="8833539"/>
            <a:ext cx="16230600" cy="31050"/>
          </a:xfrm>
          <a:prstGeom prst="rect">
            <a:avLst/>
          </a:prstGeom>
          <a:solidFill>
            <a:srgbClr val="CDA63C"/>
          </a:solidFill>
        </p:spPr>
      </p:sp>
      <p:grpSp>
        <p:nvGrpSpPr>
          <p:cNvPr name="Group 3" id="3"/>
          <p:cNvGrpSpPr/>
          <p:nvPr/>
        </p:nvGrpSpPr>
        <p:grpSpPr>
          <a:xfrm rot="5400000">
            <a:off x="16672463" y="5034406"/>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489944" y="0"/>
              <a:ext cx="290918" cy="29091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0" y="1587"/>
              <a:ext cx="287744" cy="28774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10" id="10"/>
          <p:cNvSpPr txBox="true"/>
          <p:nvPr/>
        </p:nvSpPr>
        <p:spPr>
          <a:xfrm rot="0">
            <a:off x="1028700" y="4635082"/>
            <a:ext cx="14357331" cy="2670176"/>
          </a:xfrm>
          <a:prstGeom prst="rect">
            <a:avLst/>
          </a:prstGeom>
        </p:spPr>
        <p:txBody>
          <a:bodyPr anchor="t" rtlCol="false" tIns="0" lIns="0" bIns="0" rIns="0">
            <a:spAutoFit/>
          </a:bodyPr>
          <a:lstStyle/>
          <a:p>
            <a:pPr>
              <a:lnSpc>
                <a:spcPts val="20000"/>
              </a:lnSpc>
            </a:pPr>
            <a:r>
              <a:rPr lang="en-US" sz="20000">
                <a:solidFill>
                  <a:srgbClr val="1A1B18"/>
                </a:solidFill>
                <a:latin typeface="Cormorant Garamond Bold"/>
              </a:rPr>
              <a:t>Tugas 3</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TextBox 2" id="2"/>
          <p:cNvSpPr txBox="true"/>
          <p:nvPr/>
        </p:nvSpPr>
        <p:spPr>
          <a:xfrm rot="0">
            <a:off x="560689" y="441325"/>
            <a:ext cx="5488844"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Tugas 3</a:t>
            </a:r>
          </a:p>
        </p:txBody>
      </p:sp>
      <p:sp>
        <p:nvSpPr>
          <p:cNvPr name="TextBox 3" id="3"/>
          <p:cNvSpPr txBox="true"/>
          <p:nvPr/>
        </p:nvSpPr>
        <p:spPr>
          <a:xfrm rot="0">
            <a:off x="6399578" y="1694082"/>
            <a:ext cx="5488844"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Spesifikasi alat</a:t>
            </a:r>
          </a:p>
        </p:txBody>
      </p:sp>
      <p:sp>
        <p:nvSpPr>
          <p:cNvPr name="TextBox 4" id="4"/>
          <p:cNvSpPr txBox="true"/>
          <p:nvPr/>
        </p:nvSpPr>
        <p:spPr>
          <a:xfrm rot="0">
            <a:off x="1482665" y="3157465"/>
            <a:ext cx="15322670" cy="5297170"/>
          </a:xfrm>
          <a:prstGeom prst="rect">
            <a:avLst/>
          </a:prstGeom>
        </p:spPr>
        <p:txBody>
          <a:bodyPr anchor="t" rtlCol="false" tIns="0" lIns="0" bIns="0" rIns="0">
            <a:spAutoFit/>
          </a:bodyPr>
          <a:lstStyle/>
          <a:p>
            <a:pPr algn="just">
              <a:lnSpc>
                <a:spcPts val="3769"/>
              </a:lnSpc>
            </a:pPr>
            <a:r>
              <a:rPr lang="en-US" sz="2899" spc="-43">
                <a:solidFill>
                  <a:srgbClr val="1A1B18"/>
                </a:solidFill>
                <a:latin typeface="Overpass Light Bold"/>
                <a:ea typeface="Overpass Light Bold"/>
              </a:rPr>
              <a:t>Alat Temperature and Humidity Controller For Incubator Egg menggunakan mikrokontroler ESP8266, sensor DHT22, dan 2 buah lampu berukuran 5 watt. Mikrokontroler ESP8266 berperan sebagai otak pusat dalam perangkat ini, mengelola semua operasi. Ini memiliki kemampuan WiFi yang memungkinkan untuk terhubung ke jaringan dan berkomunikasi dengan perangkat lain. Sensor DHT22 digunakan untuk mengukur suhu dan kelembaban di dalam inkubator telur. Rentang pengukuran suhu biasanya berkisar dari -40°C hingga 80°C, sedangkan rentang kelembaban dapat mencapai 0% hingga 100% RH. Selain itu, perangkat ini dilengkapi dengan dua lampu berdaya 5 watt masing-masing, yang digunakan untuk mengatur suhu dalam inkubator dengan cara menghasilkan panas. Kedua lampu ini dapat diatur berdasarkan pembacaan suhu dan kelembaban dari sensor, menciptakan kondisi lingkungan yang sesuai untuk mengejar keberhasilan penetasan telur dalam inkubator.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TextBox 2" id="2"/>
          <p:cNvSpPr txBox="true"/>
          <p:nvPr/>
        </p:nvSpPr>
        <p:spPr>
          <a:xfrm rot="0">
            <a:off x="1028700" y="2799715"/>
            <a:ext cx="12712520" cy="7835900"/>
          </a:xfrm>
          <a:prstGeom prst="rect">
            <a:avLst/>
          </a:prstGeom>
        </p:spPr>
        <p:txBody>
          <a:bodyPr anchor="t" rtlCol="false" tIns="0" lIns="0" bIns="0" rIns="0">
            <a:spAutoFit/>
          </a:bodyPr>
          <a:lstStyle/>
          <a:p>
            <a:pPr algn="just" marL="539751" indent="-269876" lvl="1">
              <a:lnSpc>
                <a:spcPts val="3250"/>
              </a:lnSpc>
              <a:buFont typeface="Arial"/>
              <a:buChar char="•"/>
            </a:pPr>
            <a:r>
              <a:rPr lang="en-US" sz="2500" spc="-37">
                <a:solidFill>
                  <a:srgbClr val="1A1B18"/>
                </a:solidFill>
                <a:latin typeface="Overpass Light Bold"/>
              </a:rPr>
              <a:t>DHT11</a:t>
            </a:r>
          </a:p>
          <a:p>
            <a:pPr algn="just" marL="539751" indent="-269876" lvl="1">
              <a:lnSpc>
                <a:spcPts val="3250"/>
              </a:lnSpc>
              <a:buFont typeface="Arial"/>
              <a:buChar char="•"/>
            </a:pPr>
            <a:r>
              <a:rPr lang="en-US" sz="2500" spc="-37">
                <a:solidFill>
                  <a:srgbClr val="1A1B18"/>
                </a:solidFill>
                <a:latin typeface="Overpass Light Bold"/>
                <a:ea typeface="Overpass Light Bold"/>
              </a:rPr>
              <a:t>Ketelitian: DHT11 memiliki ketelitian yang relatif rendah, biasanya dalam kisaran ±2°C.</a:t>
            </a:r>
          </a:p>
          <a:p>
            <a:pPr algn="just" marL="539751" indent="-269876" lvl="1">
              <a:lnSpc>
                <a:spcPts val="3250"/>
              </a:lnSpc>
              <a:buFont typeface="Arial"/>
              <a:buChar char="•"/>
            </a:pPr>
            <a:r>
              <a:rPr lang="en-US" sz="2500" spc="-37">
                <a:solidFill>
                  <a:srgbClr val="1A1B18"/>
                </a:solidFill>
                <a:latin typeface="Overpass Light Bold"/>
                <a:ea typeface="Overpass Light Bold"/>
              </a:rPr>
              <a:t>Rentang Suhu: DHT11 dapat mengukur suhu dalam rentang -20°C hingga 50°C.</a:t>
            </a:r>
          </a:p>
          <a:p>
            <a:pPr algn="just" marL="539751" indent="-269876" lvl="1">
              <a:lnSpc>
                <a:spcPts val="3250"/>
              </a:lnSpc>
              <a:buFont typeface="Arial"/>
              <a:buChar char="•"/>
            </a:pPr>
            <a:r>
              <a:rPr lang="en-US" sz="2500" spc="-37">
                <a:solidFill>
                  <a:srgbClr val="1A1B18"/>
                </a:solidFill>
                <a:latin typeface="Overpass Light Bold"/>
                <a:ea typeface="Overpass Light Bold"/>
              </a:rPr>
              <a:t>Kelembaban: Selain suhu, DHT11 juga mengukur kelembaban relatif dengan ketelitian sekitar ±5%.</a:t>
            </a:r>
          </a:p>
          <a:p>
            <a:pPr algn="just" marL="539751" indent="-269876" lvl="1">
              <a:lnSpc>
                <a:spcPts val="3250"/>
              </a:lnSpc>
              <a:buFont typeface="Arial"/>
              <a:buChar char="•"/>
            </a:pPr>
            <a:r>
              <a:rPr lang="en-US" sz="2500" spc="-37">
                <a:solidFill>
                  <a:srgbClr val="1A1B18"/>
                </a:solidFill>
                <a:latin typeface="Overpass Light Bold"/>
              </a:rPr>
              <a:t>DHT22</a:t>
            </a:r>
          </a:p>
          <a:p>
            <a:pPr algn="just" marL="539751" indent="-269876" lvl="1">
              <a:lnSpc>
                <a:spcPts val="3250"/>
              </a:lnSpc>
              <a:buFont typeface="Arial"/>
              <a:buChar char="•"/>
            </a:pPr>
            <a:r>
              <a:rPr lang="en-US" sz="2500" spc="-37">
                <a:solidFill>
                  <a:srgbClr val="1A1B18"/>
                </a:solidFill>
                <a:latin typeface="Overpass Light Bold"/>
                <a:ea typeface="Overpass Light Bold"/>
              </a:rPr>
              <a:t>Ketelitian: DHT22 memiliki ketelitian yang lebih baik daripada DHT11, biasanya dalam kisaran ±0.5°C untuk suhu.</a:t>
            </a:r>
            <a:r>
              <a:rPr lang="en-US" sz="2500" spc="-37">
                <a:solidFill>
                  <a:srgbClr val="1A1B18"/>
                </a:solidFill>
                <a:latin typeface="Overpass Light Bold"/>
                <a:ea typeface="Overpass Light Bold"/>
              </a:rPr>
              <a:t>Rentang Suhu: DHT22 memiliki rentang suhu yang lebih luas, yaitu -40°C hingga 80°C.</a:t>
            </a:r>
          </a:p>
          <a:p>
            <a:pPr algn="just" marL="539751" indent="-269876" lvl="1">
              <a:lnSpc>
                <a:spcPts val="3250"/>
              </a:lnSpc>
              <a:buFont typeface="Arial"/>
              <a:buChar char="•"/>
            </a:pPr>
            <a:r>
              <a:rPr lang="en-US" sz="2500" spc="-37">
                <a:solidFill>
                  <a:srgbClr val="1A1B18"/>
                </a:solidFill>
                <a:latin typeface="Overpass Light Bold"/>
                <a:ea typeface="Overpass Light Bold"/>
              </a:rPr>
              <a:t>Kelembaban: DHT22 juga mengukur kelembaban relatif dengan ketelitian sekitar ±2%.</a:t>
            </a:r>
          </a:p>
          <a:p>
            <a:pPr algn="just" marL="539751" indent="-269876" lvl="1">
              <a:lnSpc>
                <a:spcPts val="3250"/>
              </a:lnSpc>
              <a:buFont typeface="Arial"/>
              <a:buChar char="•"/>
            </a:pPr>
            <a:r>
              <a:rPr lang="en-US" sz="2500" spc="-37">
                <a:solidFill>
                  <a:srgbClr val="1A1B18"/>
                </a:solidFill>
                <a:latin typeface="Overpass Light Bold"/>
              </a:rPr>
              <a:t>Waktu permintaan bacaan sensor adalah 2 detik</a:t>
            </a:r>
          </a:p>
          <a:p>
            <a:pPr algn="just" marL="539751" indent="-269876" lvl="1">
              <a:lnSpc>
                <a:spcPts val="3250"/>
              </a:lnSpc>
              <a:buFont typeface="Arial"/>
              <a:buChar char="•"/>
            </a:pPr>
            <a:r>
              <a:rPr lang="en-US" sz="2500" spc="-37">
                <a:solidFill>
                  <a:srgbClr val="1A1B18"/>
                </a:solidFill>
                <a:latin typeface="Overpass Light Bold"/>
              </a:rPr>
              <a:t>LM35</a:t>
            </a:r>
          </a:p>
          <a:p>
            <a:pPr algn="just" marL="539751" indent="-269876" lvl="1">
              <a:lnSpc>
                <a:spcPts val="3250"/>
              </a:lnSpc>
              <a:buFont typeface="Arial"/>
              <a:buChar char="•"/>
            </a:pPr>
            <a:r>
              <a:rPr lang="en-US" sz="2500" spc="-37">
                <a:solidFill>
                  <a:srgbClr val="1A1B18"/>
                </a:solidFill>
                <a:latin typeface="Overpass Light Bold"/>
                <a:ea typeface="Overpass Light Bold"/>
              </a:rPr>
              <a:t>Ketelitian: LM35 dikenal dengan ketelitian yang sangat tinggi, biasanya dalam kisaran ±0.5°C.</a:t>
            </a:r>
          </a:p>
          <a:p>
            <a:pPr algn="just" marL="539751" indent="-269876" lvl="1">
              <a:lnSpc>
                <a:spcPts val="3250"/>
              </a:lnSpc>
              <a:buFont typeface="Arial"/>
              <a:buChar char="•"/>
            </a:pPr>
            <a:r>
              <a:rPr lang="en-US" sz="2500" spc="-37">
                <a:solidFill>
                  <a:srgbClr val="1A1B18"/>
                </a:solidFill>
                <a:latin typeface="Overpass Light Bold"/>
                <a:ea typeface="Overpass Light Bold"/>
              </a:rPr>
              <a:t>Rentang Suhu: LM35 biasanya memiliki rentang suhu yang lebih terbatas, sekitar -55°C hingga 150°C, tergantung pada variannya.</a:t>
            </a:r>
          </a:p>
          <a:p>
            <a:pPr algn="just" marL="539751" indent="-269876" lvl="1">
              <a:lnSpc>
                <a:spcPts val="3250"/>
              </a:lnSpc>
              <a:buFont typeface="Arial"/>
              <a:buChar char="•"/>
            </a:pPr>
            <a:r>
              <a:rPr lang="en-US" sz="2500" spc="-37">
                <a:solidFill>
                  <a:srgbClr val="1A1B18"/>
                </a:solidFill>
                <a:latin typeface="Overpass Light Bold"/>
              </a:rPr>
              <a:t>Tidak dapat mengukur kelembaban udara, hanya suhu saja.</a:t>
            </a:r>
          </a:p>
          <a:p>
            <a:pPr algn="just">
              <a:lnSpc>
                <a:spcPts val="3250"/>
              </a:lnSpc>
            </a:pPr>
          </a:p>
          <a:p>
            <a:pPr algn="just">
              <a:lnSpc>
                <a:spcPts val="3250"/>
              </a:lnSpc>
            </a:pPr>
          </a:p>
        </p:txBody>
      </p:sp>
      <p:sp>
        <p:nvSpPr>
          <p:cNvPr name="Freeform 3" id="3"/>
          <p:cNvSpPr/>
          <p:nvPr/>
        </p:nvSpPr>
        <p:spPr>
          <a:xfrm flipH="false" flipV="false" rot="0">
            <a:off x="15076532" y="2437203"/>
            <a:ext cx="2182768" cy="2493206"/>
          </a:xfrm>
          <a:custGeom>
            <a:avLst/>
            <a:gdLst/>
            <a:ahLst/>
            <a:cxnLst/>
            <a:rect r="r" b="b" t="t" l="l"/>
            <a:pathLst>
              <a:path h="2493206" w="2182768">
                <a:moveTo>
                  <a:pt x="0" y="0"/>
                </a:moveTo>
                <a:lnTo>
                  <a:pt x="2182768" y="0"/>
                </a:lnTo>
                <a:lnTo>
                  <a:pt x="2182768" y="2493205"/>
                </a:lnTo>
                <a:lnTo>
                  <a:pt x="0" y="2493205"/>
                </a:lnTo>
                <a:lnTo>
                  <a:pt x="0" y="0"/>
                </a:lnTo>
                <a:close/>
              </a:path>
            </a:pathLst>
          </a:custGeom>
          <a:blipFill>
            <a:blip r:embed="rId2"/>
            <a:stretch>
              <a:fillRect l="0" t="0" r="0" b="0"/>
            </a:stretch>
          </a:blipFill>
        </p:spPr>
      </p:sp>
      <p:sp>
        <p:nvSpPr>
          <p:cNvPr name="Freeform 4" id="4"/>
          <p:cNvSpPr/>
          <p:nvPr/>
        </p:nvSpPr>
        <p:spPr>
          <a:xfrm flipH="false" flipV="false" rot="0">
            <a:off x="15076532" y="5143500"/>
            <a:ext cx="2182768" cy="2182768"/>
          </a:xfrm>
          <a:custGeom>
            <a:avLst/>
            <a:gdLst/>
            <a:ahLst/>
            <a:cxnLst/>
            <a:rect r="r" b="b" t="t" l="l"/>
            <a:pathLst>
              <a:path h="2182768" w="2182768">
                <a:moveTo>
                  <a:pt x="0" y="0"/>
                </a:moveTo>
                <a:lnTo>
                  <a:pt x="2182768" y="0"/>
                </a:lnTo>
                <a:lnTo>
                  <a:pt x="2182768" y="2182768"/>
                </a:lnTo>
                <a:lnTo>
                  <a:pt x="0" y="2182768"/>
                </a:lnTo>
                <a:lnTo>
                  <a:pt x="0" y="0"/>
                </a:lnTo>
                <a:close/>
              </a:path>
            </a:pathLst>
          </a:custGeom>
          <a:blipFill>
            <a:blip r:embed="rId3"/>
            <a:stretch>
              <a:fillRect l="0" t="0" r="0" b="0"/>
            </a:stretch>
          </a:blipFill>
        </p:spPr>
      </p:sp>
      <p:sp>
        <p:nvSpPr>
          <p:cNvPr name="Freeform 5" id="5"/>
          <p:cNvSpPr/>
          <p:nvPr/>
        </p:nvSpPr>
        <p:spPr>
          <a:xfrm flipH="false" flipV="false" rot="0">
            <a:off x="15076532" y="7535818"/>
            <a:ext cx="2182768" cy="2289481"/>
          </a:xfrm>
          <a:custGeom>
            <a:avLst/>
            <a:gdLst/>
            <a:ahLst/>
            <a:cxnLst/>
            <a:rect r="r" b="b" t="t" l="l"/>
            <a:pathLst>
              <a:path h="2289481" w="2182768">
                <a:moveTo>
                  <a:pt x="0" y="0"/>
                </a:moveTo>
                <a:lnTo>
                  <a:pt x="2182768" y="0"/>
                </a:lnTo>
                <a:lnTo>
                  <a:pt x="2182768" y="2289480"/>
                </a:lnTo>
                <a:lnTo>
                  <a:pt x="0" y="2289480"/>
                </a:lnTo>
                <a:lnTo>
                  <a:pt x="0" y="0"/>
                </a:lnTo>
                <a:close/>
              </a:path>
            </a:pathLst>
          </a:custGeom>
          <a:blipFill>
            <a:blip r:embed="rId4"/>
            <a:stretch>
              <a:fillRect l="0" t="0" r="0" b="0"/>
            </a:stretch>
          </a:blipFill>
        </p:spPr>
      </p:sp>
      <p:sp>
        <p:nvSpPr>
          <p:cNvPr name="TextBox 6" id="6"/>
          <p:cNvSpPr txBox="true"/>
          <p:nvPr/>
        </p:nvSpPr>
        <p:spPr>
          <a:xfrm rot="0">
            <a:off x="560689" y="441325"/>
            <a:ext cx="5488844"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Tugas 3</a:t>
            </a:r>
          </a:p>
        </p:txBody>
      </p:sp>
      <p:sp>
        <p:nvSpPr>
          <p:cNvPr name="TextBox 7" id="7"/>
          <p:cNvSpPr txBox="true"/>
          <p:nvPr/>
        </p:nvSpPr>
        <p:spPr>
          <a:xfrm rot="0">
            <a:off x="4825812" y="1255187"/>
            <a:ext cx="9044457"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Perbandingan Komponen</a:t>
            </a:r>
          </a:p>
        </p:txBody>
      </p:sp>
      <p:sp>
        <p:nvSpPr>
          <p:cNvPr name="TextBox 8" id="8"/>
          <p:cNvSpPr txBox="true"/>
          <p:nvPr/>
        </p:nvSpPr>
        <p:spPr>
          <a:xfrm rot="0">
            <a:off x="1028700" y="2145103"/>
            <a:ext cx="15322670" cy="555625"/>
          </a:xfrm>
          <a:prstGeom prst="rect">
            <a:avLst/>
          </a:prstGeom>
        </p:spPr>
        <p:txBody>
          <a:bodyPr anchor="t" rtlCol="false" tIns="0" lIns="0" bIns="0" rIns="0">
            <a:spAutoFit/>
          </a:bodyPr>
          <a:lstStyle/>
          <a:p>
            <a:pPr algn="just">
              <a:lnSpc>
                <a:spcPts val="4549"/>
              </a:lnSpc>
            </a:pPr>
            <a:r>
              <a:rPr lang="en-US" sz="3499" spc="-52">
                <a:solidFill>
                  <a:srgbClr val="1A1B18"/>
                </a:solidFill>
                <a:latin typeface="Cormorant Garamond Bold"/>
              </a:rPr>
              <a:t>Sensor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TextBox 2" id="2"/>
          <p:cNvSpPr txBox="true"/>
          <p:nvPr/>
        </p:nvSpPr>
        <p:spPr>
          <a:xfrm rot="0">
            <a:off x="1028700" y="2799715"/>
            <a:ext cx="12712520" cy="7426325"/>
          </a:xfrm>
          <a:prstGeom prst="rect">
            <a:avLst/>
          </a:prstGeom>
        </p:spPr>
        <p:txBody>
          <a:bodyPr anchor="t" rtlCol="false" tIns="0" lIns="0" bIns="0" rIns="0">
            <a:spAutoFit/>
          </a:bodyPr>
          <a:lstStyle/>
          <a:p>
            <a:pPr algn="just" marL="539751" indent="-269876" lvl="1">
              <a:lnSpc>
                <a:spcPts val="3250"/>
              </a:lnSpc>
              <a:buFont typeface="Arial"/>
              <a:buChar char="•"/>
            </a:pPr>
            <a:r>
              <a:rPr lang="en-US" sz="2500" spc="-37">
                <a:solidFill>
                  <a:srgbClr val="1A1B18"/>
                </a:solidFill>
                <a:latin typeface="Overpass Light Bold"/>
              </a:rPr>
              <a:t>ESP8266</a:t>
            </a:r>
          </a:p>
          <a:p>
            <a:pPr algn="just" marL="539751" indent="-269876" lvl="1">
              <a:lnSpc>
                <a:spcPts val="3250"/>
              </a:lnSpc>
              <a:buFont typeface="Arial"/>
              <a:buChar char="•"/>
            </a:pPr>
            <a:r>
              <a:rPr lang="en-US" sz="2500" spc="-37">
                <a:solidFill>
                  <a:srgbClr val="1A1B18"/>
                </a:solidFill>
                <a:latin typeface="Overpass Light Bold"/>
              </a:rPr>
              <a:t>ESP8266 adalah modul WiFi berbasis mikrokontroler yang dikembangkan oleh Espressif Systems.</a:t>
            </a:r>
          </a:p>
          <a:p>
            <a:pPr algn="just" marL="539751" indent="-269876" lvl="1">
              <a:lnSpc>
                <a:spcPts val="3250"/>
              </a:lnSpc>
              <a:buFont typeface="Arial"/>
              <a:buChar char="•"/>
            </a:pPr>
            <a:r>
              <a:rPr lang="en-US" sz="2500" spc="-37">
                <a:solidFill>
                  <a:srgbClr val="1A1B18"/>
                </a:solidFill>
                <a:latin typeface="Overpass Light Bold"/>
              </a:rPr>
              <a:t>Biasanya digunakan untuk aplikasi IoT (Internet of Things) karena kemampuan bawaan WiFi-nya.</a:t>
            </a:r>
          </a:p>
          <a:p>
            <a:pPr algn="just" marL="539751" indent="-269876" lvl="1">
              <a:lnSpc>
                <a:spcPts val="3250"/>
              </a:lnSpc>
              <a:buFont typeface="Arial"/>
              <a:buChar char="•"/>
            </a:pPr>
            <a:r>
              <a:rPr lang="en-US" sz="2500" spc="-37">
                <a:solidFill>
                  <a:srgbClr val="1A1B18"/>
                </a:solidFill>
                <a:latin typeface="Overpass Light Bold"/>
              </a:rPr>
              <a:t>Arduino Nano</a:t>
            </a:r>
          </a:p>
          <a:p>
            <a:pPr algn="just" marL="539751" indent="-269876" lvl="1">
              <a:lnSpc>
                <a:spcPts val="3250"/>
              </a:lnSpc>
              <a:buFont typeface="Arial"/>
              <a:buChar char="•"/>
            </a:pPr>
            <a:r>
              <a:rPr lang="en-US" sz="2500" spc="-37">
                <a:solidFill>
                  <a:srgbClr val="1A1B18"/>
                </a:solidFill>
                <a:latin typeface="Overpass Light Bold"/>
              </a:rPr>
              <a:t>Arduino Nano adalah pilihan yang baik untuk proyek elektronik umum dan prototyping, terutama jika Anda tidak memerlukan koneksi WiFi atau fitur jaringan lainnya.</a:t>
            </a:r>
          </a:p>
          <a:p>
            <a:pPr algn="just" marL="539751" indent="-269876" lvl="1">
              <a:lnSpc>
                <a:spcPts val="3250"/>
              </a:lnSpc>
              <a:buFont typeface="Arial"/>
              <a:buChar char="•"/>
            </a:pPr>
            <a:r>
              <a:rPr lang="en-US" sz="2500" spc="-37">
                <a:solidFill>
                  <a:srgbClr val="1A1B18"/>
                </a:solidFill>
                <a:latin typeface="Overpass Light Bold"/>
              </a:rPr>
              <a:t>Dapat diprogram menggunakan bahasa pemrograman C/C++ dengan IDE Arduino yang mudah digunakan.</a:t>
            </a:r>
          </a:p>
          <a:p>
            <a:pPr algn="just" marL="539751" indent="-269876" lvl="1">
              <a:lnSpc>
                <a:spcPts val="3250"/>
              </a:lnSpc>
              <a:buFont typeface="Arial"/>
              <a:buChar char="•"/>
            </a:pPr>
            <a:r>
              <a:rPr lang="en-US" sz="2500" spc="-37">
                <a:solidFill>
                  <a:srgbClr val="1A1B18"/>
                </a:solidFill>
                <a:latin typeface="Overpass Light Bold"/>
              </a:rPr>
              <a:t>STM32</a:t>
            </a:r>
          </a:p>
          <a:p>
            <a:pPr algn="just" marL="539751" indent="-269876" lvl="1">
              <a:lnSpc>
                <a:spcPts val="3250"/>
              </a:lnSpc>
              <a:buFont typeface="Arial"/>
              <a:buChar char="•"/>
            </a:pPr>
            <a:r>
              <a:rPr lang="en-US" sz="2500" spc="-37">
                <a:solidFill>
                  <a:srgbClr val="1A1B18"/>
                </a:solidFill>
                <a:latin typeface="Overpass Light Bold"/>
              </a:rPr>
              <a:t>STM32 memiliki arsitektur yang lebih kuat daripada ESP8266 dan Arduino Nano, yang memungkinkan penggunaan yang lebih luas dalam berbagai aplikasi, termasuk IoT, otomasi, kendali motor, dan banyak lagi.</a:t>
            </a:r>
          </a:p>
          <a:p>
            <a:pPr algn="just" marL="539751" indent="-269876" lvl="1">
              <a:lnSpc>
                <a:spcPts val="3250"/>
              </a:lnSpc>
              <a:buFont typeface="Arial"/>
              <a:buChar char="•"/>
            </a:pPr>
            <a:r>
              <a:rPr lang="en-US" sz="2500" spc="-37">
                <a:solidFill>
                  <a:srgbClr val="1A1B18"/>
                </a:solidFill>
                <a:latin typeface="Overpass Light Bold"/>
              </a:rPr>
              <a:t>Biasanya lebih mahal daripada ESP8266 dan Arduino Nano, tetapi menawarkan lebih banyak fitur dan kinerja yang tinggi.</a:t>
            </a:r>
          </a:p>
          <a:p>
            <a:pPr algn="just">
              <a:lnSpc>
                <a:spcPts val="3250"/>
              </a:lnSpc>
            </a:pPr>
          </a:p>
          <a:p>
            <a:pPr algn="just">
              <a:lnSpc>
                <a:spcPts val="3250"/>
              </a:lnSpc>
            </a:pPr>
          </a:p>
        </p:txBody>
      </p:sp>
      <p:sp>
        <p:nvSpPr>
          <p:cNvPr name="Freeform 3" id="3"/>
          <p:cNvSpPr/>
          <p:nvPr/>
        </p:nvSpPr>
        <p:spPr>
          <a:xfrm flipH="false" flipV="false" rot="0">
            <a:off x="14707424" y="2418153"/>
            <a:ext cx="2551876" cy="2551876"/>
          </a:xfrm>
          <a:custGeom>
            <a:avLst/>
            <a:gdLst/>
            <a:ahLst/>
            <a:cxnLst/>
            <a:rect r="r" b="b" t="t" l="l"/>
            <a:pathLst>
              <a:path h="2551876" w="2551876">
                <a:moveTo>
                  <a:pt x="0" y="0"/>
                </a:moveTo>
                <a:lnTo>
                  <a:pt x="2551876" y="0"/>
                </a:lnTo>
                <a:lnTo>
                  <a:pt x="2551876" y="2551876"/>
                </a:lnTo>
                <a:lnTo>
                  <a:pt x="0" y="2551876"/>
                </a:lnTo>
                <a:lnTo>
                  <a:pt x="0" y="0"/>
                </a:lnTo>
                <a:close/>
              </a:path>
            </a:pathLst>
          </a:custGeom>
          <a:blipFill>
            <a:blip r:embed="rId2"/>
            <a:stretch>
              <a:fillRect l="0" t="0" r="0" b="0"/>
            </a:stretch>
          </a:blipFill>
        </p:spPr>
      </p:sp>
      <p:sp>
        <p:nvSpPr>
          <p:cNvPr name="Freeform 4" id="4"/>
          <p:cNvSpPr/>
          <p:nvPr/>
        </p:nvSpPr>
        <p:spPr>
          <a:xfrm flipH="false" flipV="false" rot="0">
            <a:off x="14707424" y="5077845"/>
            <a:ext cx="2551876" cy="2026919"/>
          </a:xfrm>
          <a:custGeom>
            <a:avLst/>
            <a:gdLst/>
            <a:ahLst/>
            <a:cxnLst/>
            <a:rect r="r" b="b" t="t" l="l"/>
            <a:pathLst>
              <a:path h="2026919" w="2551876">
                <a:moveTo>
                  <a:pt x="0" y="0"/>
                </a:moveTo>
                <a:lnTo>
                  <a:pt x="2551876" y="0"/>
                </a:lnTo>
                <a:lnTo>
                  <a:pt x="2551876" y="2026919"/>
                </a:lnTo>
                <a:lnTo>
                  <a:pt x="0" y="2026919"/>
                </a:lnTo>
                <a:lnTo>
                  <a:pt x="0" y="0"/>
                </a:lnTo>
                <a:close/>
              </a:path>
            </a:pathLst>
          </a:custGeom>
          <a:blipFill>
            <a:blip r:embed="rId3"/>
            <a:stretch>
              <a:fillRect l="0" t="0" r="0" b="0"/>
            </a:stretch>
          </a:blipFill>
        </p:spPr>
      </p:sp>
      <p:sp>
        <p:nvSpPr>
          <p:cNvPr name="Freeform 5" id="5"/>
          <p:cNvSpPr/>
          <p:nvPr/>
        </p:nvSpPr>
        <p:spPr>
          <a:xfrm flipH="false" flipV="false" rot="0">
            <a:off x="14707424" y="7209539"/>
            <a:ext cx="2551876" cy="2041003"/>
          </a:xfrm>
          <a:custGeom>
            <a:avLst/>
            <a:gdLst/>
            <a:ahLst/>
            <a:cxnLst/>
            <a:rect r="r" b="b" t="t" l="l"/>
            <a:pathLst>
              <a:path h="2041003" w="2551876">
                <a:moveTo>
                  <a:pt x="0" y="0"/>
                </a:moveTo>
                <a:lnTo>
                  <a:pt x="2551876" y="0"/>
                </a:lnTo>
                <a:lnTo>
                  <a:pt x="2551876" y="2041002"/>
                </a:lnTo>
                <a:lnTo>
                  <a:pt x="0" y="2041002"/>
                </a:lnTo>
                <a:lnTo>
                  <a:pt x="0" y="0"/>
                </a:lnTo>
                <a:close/>
              </a:path>
            </a:pathLst>
          </a:custGeom>
          <a:blipFill>
            <a:blip r:embed="rId4"/>
            <a:stretch>
              <a:fillRect l="0" t="0" r="0" b="0"/>
            </a:stretch>
          </a:blipFill>
        </p:spPr>
      </p:sp>
      <p:sp>
        <p:nvSpPr>
          <p:cNvPr name="TextBox 6" id="6"/>
          <p:cNvSpPr txBox="true"/>
          <p:nvPr/>
        </p:nvSpPr>
        <p:spPr>
          <a:xfrm rot="0">
            <a:off x="560689" y="441325"/>
            <a:ext cx="5488844"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Tugas 3</a:t>
            </a:r>
          </a:p>
        </p:txBody>
      </p:sp>
      <p:sp>
        <p:nvSpPr>
          <p:cNvPr name="TextBox 7" id="7"/>
          <p:cNvSpPr txBox="true"/>
          <p:nvPr/>
        </p:nvSpPr>
        <p:spPr>
          <a:xfrm rot="0">
            <a:off x="1028700" y="2145103"/>
            <a:ext cx="15322670" cy="555625"/>
          </a:xfrm>
          <a:prstGeom prst="rect">
            <a:avLst/>
          </a:prstGeom>
        </p:spPr>
        <p:txBody>
          <a:bodyPr anchor="t" rtlCol="false" tIns="0" lIns="0" bIns="0" rIns="0">
            <a:spAutoFit/>
          </a:bodyPr>
          <a:lstStyle/>
          <a:p>
            <a:pPr algn="just">
              <a:lnSpc>
                <a:spcPts val="4549"/>
              </a:lnSpc>
            </a:pPr>
            <a:r>
              <a:rPr lang="en-US" sz="3499" spc="-52">
                <a:solidFill>
                  <a:srgbClr val="1A1B18"/>
                </a:solidFill>
                <a:latin typeface="Cormorant Garamond Bold"/>
              </a:rPr>
              <a:t>Microkontroler</a:t>
            </a:r>
          </a:p>
        </p:txBody>
      </p:sp>
      <p:sp>
        <p:nvSpPr>
          <p:cNvPr name="TextBox 8" id="8"/>
          <p:cNvSpPr txBox="true"/>
          <p:nvPr/>
        </p:nvSpPr>
        <p:spPr>
          <a:xfrm rot="0">
            <a:off x="4825812" y="1255187"/>
            <a:ext cx="9044457"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Perbandingan Komponen</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TextBox 2" id="2"/>
          <p:cNvSpPr txBox="true"/>
          <p:nvPr/>
        </p:nvSpPr>
        <p:spPr>
          <a:xfrm rot="0">
            <a:off x="1028700" y="2908613"/>
            <a:ext cx="16230600" cy="5019675"/>
          </a:xfrm>
          <a:prstGeom prst="rect">
            <a:avLst/>
          </a:prstGeom>
        </p:spPr>
        <p:txBody>
          <a:bodyPr anchor="t" rtlCol="false" tIns="0" lIns="0" bIns="0" rIns="0">
            <a:spAutoFit/>
          </a:bodyPr>
          <a:lstStyle/>
          <a:p>
            <a:pPr algn="just">
              <a:lnSpc>
                <a:spcPts val="3900"/>
              </a:lnSpc>
            </a:pPr>
            <a:r>
              <a:rPr lang="en-US" sz="3000" spc="-44">
                <a:solidFill>
                  <a:srgbClr val="1A1B18"/>
                </a:solidFill>
                <a:latin typeface="Overpass Light Bold"/>
              </a:rPr>
              <a:t>Microkontroler yang dipilih:</a:t>
            </a:r>
          </a:p>
          <a:p>
            <a:pPr algn="just" marL="647700" indent="-323850" lvl="1">
              <a:lnSpc>
                <a:spcPts val="3900"/>
              </a:lnSpc>
              <a:buFont typeface="Arial"/>
              <a:buChar char="•"/>
            </a:pPr>
            <a:r>
              <a:rPr lang="en-US" sz="3000" spc="-44">
                <a:solidFill>
                  <a:srgbClr val="1A1B18"/>
                </a:solidFill>
                <a:latin typeface="Overpass Light Bold"/>
              </a:rPr>
              <a:t>ESP8266</a:t>
            </a:r>
          </a:p>
          <a:p>
            <a:pPr algn="just">
              <a:lnSpc>
                <a:spcPts val="3900"/>
              </a:lnSpc>
            </a:pPr>
            <a:r>
              <a:rPr lang="en-US" sz="3000" spc="-44">
                <a:solidFill>
                  <a:srgbClr val="1A1B18"/>
                </a:solidFill>
                <a:latin typeface="Overpass Light Bold"/>
              </a:rPr>
              <a:t>“karena pada Microkontroler ESP8266 sudah terdapat modul wifi didalamnya yang dapat digunakan sebagai konektifitas IoT”</a:t>
            </a:r>
          </a:p>
          <a:p>
            <a:pPr algn="just">
              <a:lnSpc>
                <a:spcPts val="3900"/>
              </a:lnSpc>
            </a:pPr>
          </a:p>
          <a:p>
            <a:pPr algn="just">
              <a:lnSpc>
                <a:spcPts val="3900"/>
              </a:lnSpc>
            </a:pPr>
            <a:r>
              <a:rPr lang="en-US" sz="3000" spc="-44">
                <a:solidFill>
                  <a:srgbClr val="1A1B18"/>
                </a:solidFill>
                <a:latin typeface="Overpass Light Bold"/>
              </a:rPr>
              <a:t>Sensor yang dipilih</a:t>
            </a:r>
          </a:p>
          <a:p>
            <a:pPr algn="just" marL="647700" indent="-323850" lvl="1">
              <a:lnSpc>
                <a:spcPts val="3900"/>
              </a:lnSpc>
              <a:buFont typeface="Arial"/>
              <a:buChar char="•"/>
            </a:pPr>
            <a:r>
              <a:rPr lang="en-US" sz="3000" spc="-44">
                <a:solidFill>
                  <a:srgbClr val="1A1B18"/>
                </a:solidFill>
                <a:latin typeface="Overpass Light Bold"/>
              </a:rPr>
              <a:t>DHT22</a:t>
            </a:r>
          </a:p>
          <a:p>
            <a:pPr algn="just">
              <a:lnSpc>
                <a:spcPts val="3900"/>
              </a:lnSpc>
            </a:pPr>
            <a:r>
              <a:rPr lang="en-US" sz="3000" spc="-44">
                <a:solidFill>
                  <a:srgbClr val="1A1B18"/>
                </a:solidFill>
                <a:latin typeface="Overpass Light Bold"/>
              </a:rPr>
              <a:t>“karena meski secara harga lebih mahal dibanding DHT11 dan LM35 namun memiliki performansi dan spesifikasi yang jauh lebih baik”</a:t>
            </a:r>
          </a:p>
          <a:p>
            <a:pPr algn="just">
              <a:lnSpc>
                <a:spcPts val="3900"/>
              </a:lnSpc>
            </a:pPr>
          </a:p>
        </p:txBody>
      </p:sp>
      <p:sp>
        <p:nvSpPr>
          <p:cNvPr name="TextBox 3" id="3"/>
          <p:cNvSpPr txBox="true"/>
          <p:nvPr/>
        </p:nvSpPr>
        <p:spPr>
          <a:xfrm rot="0">
            <a:off x="560689" y="441325"/>
            <a:ext cx="5488844"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Tugas 3</a:t>
            </a:r>
          </a:p>
        </p:txBody>
      </p:sp>
      <p:sp>
        <p:nvSpPr>
          <p:cNvPr name="TextBox 4" id="4"/>
          <p:cNvSpPr txBox="true"/>
          <p:nvPr/>
        </p:nvSpPr>
        <p:spPr>
          <a:xfrm rot="0">
            <a:off x="6399578" y="1696265"/>
            <a:ext cx="5488844" cy="885696"/>
          </a:xfrm>
          <a:prstGeom prst="rect">
            <a:avLst/>
          </a:prstGeom>
        </p:spPr>
        <p:txBody>
          <a:bodyPr anchor="t" rtlCol="false" tIns="0" lIns="0" bIns="0" rIns="0">
            <a:spAutoFit/>
          </a:bodyPr>
          <a:lstStyle/>
          <a:p>
            <a:pPr algn="ctr">
              <a:lnSpc>
                <a:spcPts val="6744"/>
              </a:lnSpc>
            </a:pPr>
            <a:r>
              <a:rPr lang="en-US" sz="6744">
                <a:solidFill>
                  <a:srgbClr val="1A1B18"/>
                </a:solidFill>
                <a:latin typeface="Cormorant Garamond Bold"/>
              </a:rPr>
              <a:t>Kesimpulan</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0">
            <a:off x="1028700" y="8833539"/>
            <a:ext cx="16230600" cy="31050"/>
          </a:xfrm>
          <a:prstGeom prst="rect">
            <a:avLst/>
          </a:prstGeom>
          <a:solidFill>
            <a:srgbClr val="CDA63C"/>
          </a:solidFill>
        </p:spPr>
      </p:sp>
      <p:grpSp>
        <p:nvGrpSpPr>
          <p:cNvPr name="Group 3" id="3"/>
          <p:cNvGrpSpPr/>
          <p:nvPr/>
        </p:nvGrpSpPr>
        <p:grpSpPr>
          <a:xfrm rot="5400000">
            <a:off x="16672463" y="5034406"/>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489944" y="0"/>
              <a:ext cx="290918" cy="29091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0" y="1587"/>
              <a:ext cx="287744" cy="28774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10" id="10"/>
          <p:cNvSpPr txBox="true"/>
          <p:nvPr/>
        </p:nvSpPr>
        <p:spPr>
          <a:xfrm rot="0">
            <a:off x="1028700" y="3368257"/>
            <a:ext cx="14357331" cy="5203826"/>
          </a:xfrm>
          <a:prstGeom prst="rect">
            <a:avLst/>
          </a:prstGeom>
        </p:spPr>
        <p:txBody>
          <a:bodyPr anchor="t" rtlCol="false" tIns="0" lIns="0" bIns="0" rIns="0">
            <a:spAutoFit/>
          </a:bodyPr>
          <a:lstStyle/>
          <a:p>
            <a:pPr>
              <a:lnSpc>
                <a:spcPts val="20000"/>
              </a:lnSpc>
            </a:pPr>
            <a:r>
              <a:rPr lang="en-US" sz="20000">
                <a:solidFill>
                  <a:srgbClr val="1A1B18"/>
                </a:solidFill>
                <a:latin typeface="Cormorant Garamond Bold"/>
              </a:rPr>
              <a:t>Hatur</a:t>
            </a:r>
          </a:p>
          <a:p>
            <a:pPr>
              <a:lnSpc>
                <a:spcPts val="20000"/>
              </a:lnSpc>
            </a:pPr>
            <a:r>
              <a:rPr lang="en-US" sz="20000">
                <a:solidFill>
                  <a:srgbClr val="1A1B18"/>
                </a:solidFill>
                <a:latin typeface="Cormorant Garamond 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0">
            <a:off x="1028700" y="8833539"/>
            <a:ext cx="16230600" cy="31050"/>
          </a:xfrm>
          <a:prstGeom prst="rect">
            <a:avLst/>
          </a:prstGeom>
          <a:solidFill>
            <a:srgbClr val="CDA63C"/>
          </a:solidFill>
        </p:spPr>
      </p:sp>
      <p:grpSp>
        <p:nvGrpSpPr>
          <p:cNvPr name="Group 3" id="3"/>
          <p:cNvGrpSpPr/>
          <p:nvPr/>
        </p:nvGrpSpPr>
        <p:grpSpPr>
          <a:xfrm rot="5400000">
            <a:off x="16672463" y="5034406"/>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489944" y="0"/>
              <a:ext cx="290918" cy="29091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0" y="1587"/>
              <a:ext cx="287744" cy="28774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10" id="10"/>
          <p:cNvSpPr txBox="true"/>
          <p:nvPr/>
        </p:nvSpPr>
        <p:spPr>
          <a:xfrm rot="0">
            <a:off x="1028700" y="2234308"/>
            <a:ext cx="14357331" cy="2670176"/>
          </a:xfrm>
          <a:prstGeom prst="rect">
            <a:avLst/>
          </a:prstGeom>
        </p:spPr>
        <p:txBody>
          <a:bodyPr anchor="t" rtlCol="false" tIns="0" lIns="0" bIns="0" rIns="0">
            <a:spAutoFit/>
          </a:bodyPr>
          <a:lstStyle/>
          <a:p>
            <a:pPr>
              <a:lnSpc>
                <a:spcPts val="20000"/>
              </a:lnSpc>
            </a:pPr>
            <a:r>
              <a:rPr lang="en-US" sz="20000">
                <a:solidFill>
                  <a:srgbClr val="1A1B18"/>
                </a:solidFill>
                <a:latin typeface="Cormorant Garamond Bold"/>
              </a:rPr>
              <a:t>Kelompok 10</a:t>
            </a:r>
          </a:p>
        </p:txBody>
      </p:sp>
      <p:sp>
        <p:nvSpPr>
          <p:cNvPr name="TextBox 11" id="11"/>
          <p:cNvSpPr txBox="true"/>
          <p:nvPr/>
        </p:nvSpPr>
        <p:spPr>
          <a:xfrm rot="0">
            <a:off x="586614" y="5462945"/>
            <a:ext cx="7587774" cy="2879725"/>
          </a:xfrm>
          <a:prstGeom prst="rect">
            <a:avLst/>
          </a:prstGeom>
        </p:spPr>
        <p:txBody>
          <a:bodyPr anchor="t" rtlCol="false" tIns="0" lIns="0" bIns="0" rIns="0">
            <a:spAutoFit/>
          </a:bodyPr>
          <a:lstStyle/>
          <a:p>
            <a:pPr marL="863599" indent="-431800" lvl="1">
              <a:lnSpc>
                <a:spcPts val="4399"/>
              </a:lnSpc>
              <a:spcBef>
                <a:spcPct val="0"/>
              </a:spcBef>
              <a:buFont typeface="Arial"/>
              <a:buChar char="•"/>
            </a:pPr>
            <a:r>
              <a:rPr lang="en-US" sz="3999">
                <a:solidFill>
                  <a:srgbClr val="000000"/>
                </a:solidFill>
                <a:latin typeface="Overpass Light"/>
              </a:rPr>
              <a:t>Pradayan Adhimas Wica</a:t>
            </a:r>
            <a:r>
              <a:rPr lang="en-US" sz="3999">
                <a:solidFill>
                  <a:srgbClr val="000000"/>
                </a:solidFill>
                <a:latin typeface="Overpass Light"/>
              </a:rPr>
              <a:t>ksono</a:t>
            </a:r>
          </a:p>
          <a:p>
            <a:pPr marL="863599" indent="-431800" lvl="1">
              <a:lnSpc>
                <a:spcPts val="4399"/>
              </a:lnSpc>
              <a:spcBef>
                <a:spcPct val="0"/>
              </a:spcBef>
              <a:buFont typeface="Arial"/>
              <a:buChar char="•"/>
            </a:pPr>
            <a:r>
              <a:rPr lang="en-US" sz="3999">
                <a:solidFill>
                  <a:srgbClr val="000000"/>
                </a:solidFill>
                <a:latin typeface="Overpass Light"/>
              </a:rPr>
              <a:t>Dio Widiantono</a:t>
            </a:r>
          </a:p>
          <a:p>
            <a:pPr marL="863599" indent="-431800" lvl="1">
              <a:lnSpc>
                <a:spcPts val="4399"/>
              </a:lnSpc>
              <a:spcBef>
                <a:spcPct val="0"/>
              </a:spcBef>
              <a:buFont typeface="Arial"/>
              <a:buChar char="•"/>
            </a:pPr>
            <a:r>
              <a:rPr lang="en-US" sz="3999">
                <a:solidFill>
                  <a:srgbClr val="000000"/>
                </a:solidFill>
                <a:latin typeface="Overpass Light"/>
              </a:rPr>
              <a:t>Diva Aulia Zulkarnaen</a:t>
            </a:r>
          </a:p>
          <a:p>
            <a:pPr marL="863599" indent="-431800" lvl="1">
              <a:lnSpc>
                <a:spcPts val="4399"/>
              </a:lnSpc>
              <a:spcBef>
                <a:spcPct val="0"/>
              </a:spcBef>
              <a:buFont typeface="Arial"/>
              <a:buChar char="•"/>
            </a:pPr>
            <a:r>
              <a:rPr lang="en-US" sz="3999">
                <a:solidFill>
                  <a:srgbClr val="000000"/>
                </a:solidFill>
                <a:latin typeface="Overpass Light"/>
              </a:rPr>
              <a:t>Lutfi Firmandany</a:t>
            </a:r>
          </a:p>
          <a:p>
            <a:pPr algn="ctr">
              <a:lnSpc>
                <a:spcPts val="439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0">
            <a:off x="1028700" y="4327762"/>
            <a:ext cx="16230600" cy="29294"/>
          </a:xfrm>
          <a:prstGeom prst="rect">
            <a:avLst/>
          </a:prstGeom>
          <a:solidFill>
            <a:srgbClr val="CDA63C"/>
          </a:solidFill>
        </p:spPr>
      </p:sp>
      <p:sp>
        <p:nvSpPr>
          <p:cNvPr name="TextBox 3" id="3"/>
          <p:cNvSpPr txBox="true"/>
          <p:nvPr/>
        </p:nvSpPr>
        <p:spPr>
          <a:xfrm rot="0">
            <a:off x="1028700" y="1114425"/>
            <a:ext cx="14819390" cy="2682875"/>
          </a:xfrm>
          <a:prstGeom prst="rect">
            <a:avLst/>
          </a:prstGeom>
        </p:spPr>
        <p:txBody>
          <a:bodyPr anchor="t" rtlCol="false" tIns="0" lIns="0" bIns="0" rIns="0">
            <a:spAutoFit/>
          </a:bodyPr>
          <a:lstStyle/>
          <a:p>
            <a:pPr>
              <a:lnSpc>
                <a:spcPts val="10450"/>
              </a:lnSpc>
            </a:pPr>
            <a:r>
              <a:rPr lang="en-US" sz="9500">
                <a:solidFill>
                  <a:srgbClr val="1A1B18"/>
                </a:solidFill>
                <a:latin typeface="Cormorant Garamond Bold"/>
              </a:rPr>
              <a:t>Temperature and Humidity Controller For Incubator Egg</a:t>
            </a:r>
          </a:p>
        </p:txBody>
      </p:sp>
      <p:grpSp>
        <p:nvGrpSpPr>
          <p:cNvPr name="Group 4" id="4"/>
          <p:cNvGrpSpPr/>
          <p:nvPr/>
        </p:nvGrpSpPr>
        <p:grpSpPr>
          <a:xfrm rot="5400000">
            <a:off x="16672463" y="8671463"/>
            <a:ext cx="955485" cy="218188"/>
            <a:chOff x="0" y="0"/>
            <a:chExt cx="1273980" cy="290918"/>
          </a:xfrm>
        </p:grpSpPr>
        <p:grpSp>
          <p:nvGrpSpPr>
            <p:cNvPr name="Group 5" id="5"/>
            <p:cNvGrpSpPr>
              <a:grpSpLocks noChangeAspect="true"/>
            </p:cNvGrpSpPr>
            <p:nvPr/>
          </p:nvGrpSpPr>
          <p:grpSpPr>
            <a:xfrm rot="0">
              <a:off x="983062" y="0"/>
              <a:ext cx="290918" cy="290918"/>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a:grpSpLocks noChangeAspect="true"/>
            </p:cNvGrpSpPr>
            <p:nvPr/>
          </p:nvGrpSpPr>
          <p:grpSpPr>
            <a:xfrm rot="0">
              <a:off x="489944" y="0"/>
              <a:ext cx="290918" cy="290918"/>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9" id="9"/>
            <p:cNvGrpSpPr/>
            <p:nvPr/>
          </p:nvGrpSpPr>
          <p:grpSpPr>
            <a:xfrm rot="0">
              <a:off x="0" y="1587"/>
              <a:ext cx="287744" cy="28774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11" id="11"/>
          <p:cNvSpPr txBox="true"/>
          <p:nvPr/>
        </p:nvSpPr>
        <p:spPr>
          <a:xfrm rot="0">
            <a:off x="1028700" y="4795206"/>
            <a:ext cx="15322670" cy="4344670"/>
          </a:xfrm>
          <a:prstGeom prst="rect">
            <a:avLst/>
          </a:prstGeom>
        </p:spPr>
        <p:txBody>
          <a:bodyPr anchor="t" rtlCol="false" tIns="0" lIns="0" bIns="0" rIns="0">
            <a:spAutoFit/>
          </a:bodyPr>
          <a:lstStyle/>
          <a:p>
            <a:pPr algn="just">
              <a:lnSpc>
                <a:spcPts val="3769"/>
              </a:lnSpc>
            </a:pPr>
            <a:r>
              <a:rPr lang="en-US" sz="2899" spc="-43">
                <a:solidFill>
                  <a:srgbClr val="1A1B18"/>
                </a:solidFill>
                <a:latin typeface="Overpass Light Bold"/>
              </a:rPr>
              <a:t>Pentingnya pengendalian suhu dan kelembaban dalam proses inkubasi telur. Inkubator telur merupakan perangkat vital dalam peternakan yang memungkinkan telur hewan untuk menetas dengan sukses. Suatu lingkungan inkubasi yang stabil dan terkontrol dengan baik adalah kunci untuk menghasilkan anak ayam atau burung yang sehat dan kuat. Fluktuasi suhu yang tidak terkendali atau tingkat kelembaban yang tidak sesuai dapat menyebabkan kerusakan embrio dan hasil yang buruk dalam penetasan telur. Oleh karena itu, pengembangan sistem otomatis untuk mengontrol suhu dan kelembaban, serta memantau kondisi inkubator, merupakan langkah yang krusial dalam memastikan keberhasilan proses inkubasi telur dalam industri peternakan.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0">
            <a:off x="1028700" y="2786377"/>
            <a:ext cx="16230600" cy="29294"/>
          </a:xfrm>
          <a:prstGeom prst="rect">
            <a:avLst/>
          </a:prstGeom>
          <a:solidFill>
            <a:srgbClr val="CDA63C"/>
          </a:solidFill>
        </p:spPr>
      </p:sp>
      <p:sp>
        <p:nvSpPr>
          <p:cNvPr name="TextBox 3" id="3"/>
          <p:cNvSpPr txBox="true"/>
          <p:nvPr/>
        </p:nvSpPr>
        <p:spPr>
          <a:xfrm rot="0">
            <a:off x="1028700" y="1114425"/>
            <a:ext cx="10704587" cy="1357329"/>
          </a:xfrm>
          <a:prstGeom prst="rect">
            <a:avLst/>
          </a:prstGeom>
        </p:spPr>
        <p:txBody>
          <a:bodyPr anchor="t" rtlCol="false" tIns="0" lIns="0" bIns="0" rIns="0">
            <a:spAutoFit/>
          </a:bodyPr>
          <a:lstStyle/>
          <a:p>
            <a:pPr>
              <a:lnSpc>
                <a:spcPts val="10450"/>
              </a:lnSpc>
            </a:pPr>
            <a:r>
              <a:rPr lang="en-US" sz="9500">
                <a:solidFill>
                  <a:srgbClr val="1A1B18"/>
                </a:solidFill>
                <a:latin typeface="Cormorant Garamond Bold"/>
              </a:rPr>
              <a:t>Topik</a:t>
            </a:r>
          </a:p>
        </p:txBody>
      </p:sp>
      <p:sp>
        <p:nvSpPr>
          <p:cNvPr name="TextBox 4" id="4"/>
          <p:cNvSpPr txBox="true"/>
          <p:nvPr/>
        </p:nvSpPr>
        <p:spPr>
          <a:xfrm rot="0">
            <a:off x="12804433" y="3736922"/>
            <a:ext cx="4454867" cy="3394075"/>
          </a:xfrm>
          <a:prstGeom prst="rect">
            <a:avLst/>
          </a:prstGeom>
        </p:spPr>
        <p:txBody>
          <a:bodyPr anchor="t" rtlCol="false" tIns="0" lIns="0" bIns="0" rIns="0">
            <a:spAutoFit/>
          </a:bodyPr>
          <a:lstStyle/>
          <a:p>
            <a:pPr>
              <a:lnSpc>
                <a:spcPts val="6500"/>
              </a:lnSpc>
            </a:pPr>
            <a:r>
              <a:rPr lang="en-US" sz="5000" spc="-75">
                <a:solidFill>
                  <a:srgbClr val="1A1B18"/>
                </a:solidFill>
                <a:latin typeface="Overpass Light Bold"/>
              </a:rPr>
              <a:t>3.Temperature Based Fan Speed Controller</a:t>
            </a:r>
          </a:p>
        </p:txBody>
      </p:sp>
      <p:sp>
        <p:nvSpPr>
          <p:cNvPr name="TextBox 5" id="5"/>
          <p:cNvSpPr txBox="true"/>
          <p:nvPr/>
        </p:nvSpPr>
        <p:spPr>
          <a:xfrm rot="0">
            <a:off x="7038684" y="3736922"/>
            <a:ext cx="4401132" cy="3394075"/>
          </a:xfrm>
          <a:prstGeom prst="rect">
            <a:avLst/>
          </a:prstGeom>
        </p:spPr>
        <p:txBody>
          <a:bodyPr anchor="t" rtlCol="false" tIns="0" lIns="0" bIns="0" rIns="0">
            <a:spAutoFit/>
          </a:bodyPr>
          <a:lstStyle/>
          <a:p>
            <a:pPr>
              <a:lnSpc>
                <a:spcPts val="6500"/>
              </a:lnSpc>
            </a:pPr>
            <a:r>
              <a:rPr lang="en-US" sz="5000" spc="-75">
                <a:solidFill>
                  <a:srgbClr val="1A1B18"/>
                </a:solidFill>
                <a:latin typeface="Overpass Light Bold"/>
              </a:rPr>
              <a:t>2. LPG Gas Leakage   Detection using Arduino</a:t>
            </a:r>
          </a:p>
        </p:txBody>
      </p:sp>
      <p:sp>
        <p:nvSpPr>
          <p:cNvPr name="TextBox 6" id="6"/>
          <p:cNvSpPr txBox="true"/>
          <p:nvPr/>
        </p:nvSpPr>
        <p:spPr>
          <a:xfrm rot="0">
            <a:off x="1276814" y="3736922"/>
            <a:ext cx="5104180" cy="3394075"/>
          </a:xfrm>
          <a:prstGeom prst="rect">
            <a:avLst/>
          </a:prstGeom>
        </p:spPr>
        <p:txBody>
          <a:bodyPr anchor="t" rtlCol="false" tIns="0" lIns="0" bIns="0" rIns="0">
            <a:spAutoFit/>
          </a:bodyPr>
          <a:lstStyle/>
          <a:p>
            <a:pPr>
              <a:lnSpc>
                <a:spcPts val="6500"/>
              </a:lnSpc>
            </a:pPr>
            <a:r>
              <a:rPr lang="en-US" sz="5000" spc="-75">
                <a:solidFill>
                  <a:srgbClr val="1A1B18"/>
                </a:solidFill>
                <a:latin typeface="Overpass Light Bold"/>
              </a:rPr>
              <a:t>1. Temperature and Humidity Controller For Incubator Egg</a:t>
            </a:r>
          </a:p>
        </p:txBody>
      </p:sp>
      <p:grpSp>
        <p:nvGrpSpPr>
          <p:cNvPr name="Group 7" id="7"/>
          <p:cNvGrpSpPr/>
          <p:nvPr/>
        </p:nvGrpSpPr>
        <p:grpSpPr>
          <a:xfrm rot="5400000">
            <a:off x="16672463" y="8671463"/>
            <a:ext cx="955485" cy="218188"/>
            <a:chOff x="0" y="0"/>
            <a:chExt cx="1273980" cy="290918"/>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0"/>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0">
            <a:off x="1028700" y="2573114"/>
            <a:ext cx="16230600" cy="29294"/>
          </a:xfrm>
          <a:prstGeom prst="rect">
            <a:avLst/>
          </a:prstGeom>
          <a:solidFill>
            <a:srgbClr val="CDA63C"/>
          </a:solidFill>
        </p:spPr>
      </p:sp>
      <p:grpSp>
        <p:nvGrpSpPr>
          <p:cNvPr name="Group 3" id="3"/>
          <p:cNvGrpSpPr/>
          <p:nvPr/>
        </p:nvGrpSpPr>
        <p:grpSpPr>
          <a:xfrm rot="5400000">
            <a:off x="17386603" y="6631065"/>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489944" y="0"/>
              <a:ext cx="290918" cy="29091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0" y="1587"/>
              <a:ext cx="287744" cy="28774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0" id="10"/>
          <p:cNvSpPr/>
          <p:nvPr/>
        </p:nvSpPr>
        <p:spPr>
          <a:xfrm flipH="false" flipV="false" rot="0">
            <a:off x="-5999333"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TextBox 11" id="11"/>
          <p:cNvSpPr txBox="true"/>
          <p:nvPr/>
        </p:nvSpPr>
        <p:spPr>
          <a:xfrm rot="0">
            <a:off x="8391137" y="872590"/>
            <a:ext cx="7730896" cy="1270001"/>
          </a:xfrm>
          <a:prstGeom prst="rect">
            <a:avLst/>
          </a:prstGeom>
        </p:spPr>
        <p:txBody>
          <a:bodyPr anchor="t" rtlCol="false" tIns="0" lIns="0" bIns="0" rIns="0">
            <a:spAutoFit/>
          </a:bodyPr>
          <a:lstStyle/>
          <a:p>
            <a:pPr>
              <a:lnSpc>
                <a:spcPts val="9500"/>
              </a:lnSpc>
            </a:pPr>
            <a:r>
              <a:rPr lang="en-US" sz="9500">
                <a:solidFill>
                  <a:srgbClr val="1A1B18"/>
                </a:solidFill>
                <a:latin typeface="Cormorant Garamond Bold"/>
              </a:rPr>
              <a:t>Permasalahan</a:t>
            </a:r>
          </a:p>
        </p:txBody>
      </p:sp>
      <p:sp>
        <p:nvSpPr>
          <p:cNvPr name="TextBox 12" id="12"/>
          <p:cNvSpPr txBox="true"/>
          <p:nvPr/>
        </p:nvSpPr>
        <p:spPr>
          <a:xfrm rot="0">
            <a:off x="8391137" y="2923540"/>
            <a:ext cx="8868163" cy="6313170"/>
          </a:xfrm>
          <a:prstGeom prst="rect">
            <a:avLst/>
          </a:prstGeom>
        </p:spPr>
        <p:txBody>
          <a:bodyPr anchor="t" rtlCol="false" tIns="0" lIns="0" bIns="0" rIns="0">
            <a:spAutoFit/>
          </a:bodyPr>
          <a:lstStyle/>
          <a:p>
            <a:pPr algn="just">
              <a:lnSpc>
                <a:spcPts val="3120"/>
              </a:lnSpc>
            </a:pPr>
            <a:r>
              <a:rPr lang="en-US" sz="2400" spc="-36">
                <a:solidFill>
                  <a:srgbClr val="1A1B18"/>
                </a:solidFill>
                <a:latin typeface="Overpass Light Bold"/>
              </a:rPr>
              <a:t>Permasalahan krusial yang dihadapi dalam konteks inkubator telur adalah fluktuasi suhu dan kelembaban yang tidak terkendali. Tidak hanya dapat menyebabkan kematian embrio dalam telur, tetapi juga menghasilkan hasil yang buruk dalam penetasan telur, dengan anak ayam atau burung yang mungkin memiliki cacat fisik atau kesehatan yang buruk. Kondisi inkubasi yang tidak tepat juga memerlukan pengawasan intensif oleh peternak, yang sering kali tidak efisien dalam hal waktu dan sumber daya yang dibutuhkan.</a:t>
            </a:r>
          </a:p>
          <a:p>
            <a:pPr algn="just">
              <a:lnSpc>
                <a:spcPts val="3120"/>
              </a:lnSpc>
            </a:pPr>
          </a:p>
          <a:p>
            <a:pPr algn="just">
              <a:lnSpc>
                <a:spcPts val="3120"/>
              </a:lnSpc>
            </a:pPr>
            <a:r>
              <a:rPr lang="en-US" sz="2400" spc="-36">
                <a:solidFill>
                  <a:srgbClr val="1A1B18"/>
                </a:solidFill>
                <a:latin typeface="Overpass Light Bold"/>
              </a:rPr>
              <a:t>Lebih lanjut, risiko kontaminasi mikroba dan gangguan listrik tiba-tiba menjadi perhatian serius. Oleh karena itu, pengembangan sistem pengendalian otomatis yang handal untuk suhu dan kelembaban dalam inkubator telur sangat penting untuk meningkatkan tingkat kelangsungan hidup embrio, kualitas anak ayam yang menetas, serta efisiensi dan produktivitas dalam industri peternakan.</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AutoShape 2" id="2"/>
          <p:cNvSpPr/>
          <p:nvPr/>
        </p:nvSpPr>
        <p:spPr>
          <a:xfrm rot="0">
            <a:off x="1028700" y="8833539"/>
            <a:ext cx="16230600" cy="31050"/>
          </a:xfrm>
          <a:prstGeom prst="rect">
            <a:avLst/>
          </a:prstGeom>
          <a:solidFill>
            <a:srgbClr val="CDA63C"/>
          </a:solidFill>
        </p:spPr>
      </p:sp>
      <p:grpSp>
        <p:nvGrpSpPr>
          <p:cNvPr name="Group 3" id="3"/>
          <p:cNvGrpSpPr/>
          <p:nvPr/>
        </p:nvGrpSpPr>
        <p:grpSpPr>
          <a:xfrm rot="5400000">
            <a:off x="16672463" y="5034406"/>
            <a:ext cx="955485" cy="218188"/>
            <a:chOff x="0" y="0"/>
            <a:chExt cx="1273980" cy="290918"/>
          </a:xfrm>
        </p:grpSpPr>
        <p:grpSp>
          <p:nvGrpSpPr>
            <p:cNvPr name="Group 4" id="4"/>
            <p:cNvGrpSpPr>
              <a:grpSpLocks noChangeAspect="true"/>
            </p:cNvGrpSpPr>
            <p:nvPr/>
          </p:nvGrpSpPr>
          <p:grpSpPr>
            <a:xfrm rot="0">
              <a:off x="983062" y="0"/>
              <a:ext cx="290918" cy="290918"/>
              <a:chOff x="0" y="0"/>
              <a:chExt cx="1708150" cy="1708150"/>
            </a:xfrm>
          </p:grpSpPr>
          <p:sp>
            <p:nvSpPr>
              <p:cNvPr name="Freeform 5" id="5"/>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6" id="6"/>
            <p:cNvGrpSpPr>
              <a:grpSpLocks noChangeAspect="true"/>
            </p:cNvGrpSpPr>
            <p:nvPr/>
          </p:nvGrpSpPr>
          <p:grpSpPr>
            <a:xfrm rot="0">
              <a:off x="489944" y="0"/>
              <a:ext cx="290918" cy="290918"/>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8" id="8"/>
            <p:cNvGrpSpPr/>
            <p:nvPr/>
          </p:nvGrpSpPr>
          <p:grpSpPr>
            <a:xfrm rot="0">
              <a:off x="0" y="1587"/>
              <a:ext cx="287744" cy="28774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10" id="10"/>
          <p:cNvSpPr txBox="true"/>
          <p:nvPr/>
        </p:nvSpPr>
        <p:spPr>
          <a:xfrm rot="0">
            <a:off x="1028700" y="4635082"/>
            <a:ext cx="14357331" cy="2670176"/>
          </a:xfrm>
          <a:prstGeom prst="rect">
            <a:avLst/>
          </a:prstGeom>
        </p:spPr>
        <p:txBody>
          <a:bodyPr anchor="t" rtlCol="false" tIns="0" lIns="0" bIns="0" rIns="0">
            <a:spAutoFit/>
          </a:bodyPr>
          <a:lstStyle/>
          <a:p>
            <a:pPr>
              <a:lnSpc>
                <a:spcPts val="20000"/>
              </a:lnSpc>
            </a:pPr>
            <a:r>
              <a:rPr lang="en-US" sz="20000">
                <a:solidFill>
                  <a:srgbClr val="1A1B18"/>
                </a:solidFill>
                <a:latin typeface="Cormorant Garamond Bold"/>
              </a:rPr>
              <a:t>Tugas 2</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TextBox 2" id="2"/>
          <p:cNvSpPr txBox="true"/>
          <p:nvPr/>
        </p:nvSpPr>
        <p:spPr>
          <a:xfrm rot="0">
            <a:off x="560689" y="1587363"/>
            <a:ext cx="14932922" cy="1028700"/>
          </a:xfrm>
          <a:prstGeom prst="rect">
            <a:avLst/>
          </a:prstGeom>
        </p:spPr>
        <p:txBody>
          <a:bodyPr anchor="t" rtlCol="false" tIns="0" lIns="0" bIns="0" rIns="0">
            <a:spAutoFit/>
          </a:bodyPr>
          <a:lstStyle/>
          <a:p>
            <a:pPr algn="just" marL="647698" indent="-323849" lvl="1">
              <a:lnSpc>
                <a:spcPts val="3899"/>
              </a:lnSpc>
              <a:buFont typeface="Arial"/>
              <a:buChar char="•"/>
            </a:pPr>
            <a:r>
              <a:rPr lang="en-US" sz="2999" spc="-44">
                <a:solidFill>
                  <a:srgbClr val="1A1B18"/>
                </a:solidFill>
                <a:latin typeface="Overpass Light Bold"/>
              </a:rPr>
              <a:t> Lima elemen kunci analisis teknik “Temperature dan Humidity Monitoring for Egg Incubator”</a:t>
            </a:r>
          </a:p>
        </p:txBody>
      </p:sp>
      <p:sp>
        <p:nvSpPr>
          <p:cNvPr name="TextBox 3" id="3"/>
          <p:cNvSpPr txBox="true"/>
          <p:nvPr/>
        </p:nvSpPr>
        <p:spPr>
          <a:xfrm rot="0">
            <a:off x="560689" y="441325"/>
            <a:ext cx="5488844"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Tugas 2</a:t>
            </a:r>
          </a:p>
        </p:txBody>
      </p:sp>
      <p:sp>
        <p:nvSpPr>
          <p:cNvPr name="TextBox 4" id="4"/>
          <p:cNvSpPr txBox="true"/>
          <p:nvPr/>
        </p:nvSpPr>
        <p:spPr>
          <a:xfrm rot="0">
            <a:off x="1028700" y="2873238"/>
            <a:ext cx="14932922" cy="7343776"/>
          </a:xfrm>
          <a:prstGeom prst="rect">
            <a:avLst/>
          </a:prstGeom>
        </p:spPr>
        <p:txBody>
          <a:bodyPr anchor="t" rtlCol="false" tIns="0" lIns="0" bIns="0" rIns="0">
            <a:spAutoFit/>
          </a:bodyPr>
          <a:lstStyle/>
          <a:p>
            <a:pPr algn="just" marL="647698" indent="-323849" lvl="1">
              <a:lnSpc>
                <a:spcPts val="3899"/>
              </a:lnSpc>
              <a:buFont typeface="Arial"/>
              <a:buChar char="•"/>
            </a:pPr>
            <a:r>
              <a:rPr lang="en-US" sz="2999" spc="-44">
                <a:solidFill>
                  <a:srgbClr val="1A1B18"/>
                </a:solidFill>
                <a:latin typeface="Overpass Light Bold"/>
              </a:rPr>
              <a:t>Numerik:</a:t>
            </a:r>
          </a:p>
          <a:p>
            <a:pPr algn="just">
              <a:lnSpc>
                <a:spcPts val="3899"/>
              </a:lnSpc>
            </a:pPr>
            <a:r>
              <a:rPr lang="en-US" sz="2999" spc="-44">
                <a:solidFill>
                  <a:srgbClr val="1A1B18"/>
                </a:solidFill>
                <a:latin typeface="Overpass Light Bold"/>
                <a:ea typeface="Overpass Light Bold"/>
              </a:rPr>
              <a:t>Menentukan suhu dan kelembaban secara numerik adalah elemen kunci dalam pemantauan. Misalnya, suhu dapat diukur dalam derajat Celsius (°C) atau Fahrenheit (°F), sementara kelembaban dapat diukur dalam persentase (%).</a:t>
            </a:r>
          </a:p>
          <a:p>
            <a:pPr algn="just">
              <a:lnSpc>
                <a:spcPts val="3899"/>
              </a:lnSpc>
            </a:pPr>
          </a:p>
          <a:p>
            <a:pPr algn="just" marL="647698" indent="-323849" lvl="1">
              <a:lnSpc>
                <a:spcPts val="3899"/>
              </a:lnSpc>
              <a:buFont typeface="Arial"/>
              <a:buChar char="•"/>
            </a:pPr>
            <a:r>
              <a:rPr lang="en-US" sz="2999" spc="-44">
                <a:solidFill>
                  <a:srgbClr val="1A1B18"/>
                </a:solidFill>
                <a:latin typeface="Overpass Light"/>
              </a:rPr>
              <a:t>V</a:t>
            </a:r>
            <a:r>
              <a:rPr lang="en-US" sz="2999" spc="-44">
                <a:solidFill>
                  <a:srgbClr val="1A1B18"/>
                </a:solidFill>
                <a:latin typeface="Overpass Light Bold"/>
              </a:rPr>
              <a:t>ariabel:</a:t>
            </a:r>
          </a:p>
          <a:p>
            <a:pPr algn="just">
              <a:lnSpc>
                <a:spcPts val="3899"/>
              </a:lnSpc>
            </a:pPr>
            <a:r>
              <a:rPr lang="en-US" sz="2999" spc="-44">
                <a:solidFill>
                  <a:srgbClr val="1A1B18"/>
                </a:solidFill>
                <a:latin typeface="Overpass Light Bold"/>
              </a:rPr>
              <a:t>Variabel yang diukur dalam pemantauan ini adalah suhu dan kelembaban. Suhu adalah variabel yang mengukur sejauh mana inkubator menjaga suhu yang diinginkan, sedangkan kelembaban mengukur sejauh mana tingkat kelembaban dipertahankan.</a:t>
            </a:r>
          </a:p>
          <a:p>
            <a:pPr algn="just">
              <a:lnSpc>
                <a:spcPts val="3899"/>
              </a:lnSpc>
            </a:pPr>
          </a:p>
          <a:p>
            <a:pPr algn="just" marL="647698" indent="-323849" lvl="1">
              <a:lnSpc>
                <a:spcPts val="3899"/>
              </a:lnSpc>
              <a:buFont typeface="Arial"/>
              <a:buChar char="•"/>
            </a:pPr>
            <a:r>
              <a:rPr lang="en-US" sz="2999" spc="-44">
                <a:solidFill>
                  <a:srgbClr val="1A1B18"/>
                </a:solidFill>
                <a:latin typeface="Overpass Light"/>
              </a:rPr>
              <a:t>D</a:t>
            </a:r>
            <a:r>
              <a:rPr lang="en-US" sz="2999" spc="-44">
                <a:solidFill>
                  <a:srgbClr val="1A1B18"/>
                </a:solidFill>
                <a:latin typeface="Overpass Light Bold"/>
              </a:rPr>
              <a:t>imensi:</a:t>
            </a:r>
          </a:p>
          <a:p>
            <a:pPr algn="just">
              <a:lnSpc>
                <a:spcPts val="3899"/>
              </a:lnSpc>
            </a:pPr>
            <a:r>
              <a:rPr lang="en-US" sz="2999" spc="-44">
                <a:solidFill>
                  <a:srgbClr val="1A1B18"/>
                </a:solidFill>
                <a:latin typeface="Overpass Light Bold"/>
              </a:rPr>
              <a:t>Dimensi mengacu pada besarnya ruang atau area yang dimonitor dalam inkubator. Dalam hal ini, dimensi dapat merujuk pada volume atau luas permukaan inkubator yang perlu dipantau agar suhu dan kelembaban dapat terdistribusi dengan baik.</a:t>
            </a:r>
          </a:p>
          <a:p>
            <a:pPr algn="just">
              <a:lnSpc>
                <a:spcPts val="3899"/>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BE7E0"/>
        </a:solidFill>
      </p:bgPr>
    </p:bg>
    <p:spTree>
      <p:nvGrpSpPr>
        <p:cNvPr id="1" name=""/>
        <p:cNvGrpSpPr/>
        <p:nvPr/>
      </p:nvGrpSpPr>
      <p:grpSpPr>
        <a:xfrm>
          <a:off x="0" y="0"/>
          <a:ext cx="0" cy="0"/>
          <a:chOff x="0" y="0"/>
          <a:chExt cx="0" cy="0"/>
        </a:xfrm>
      </p:grpSpPr>
      <p:sp>
        <p:nvSpPr>
          <p:cNvPr name="TextBox 2" id="2"/>
          <p:cNvSpPr txBox="true"/>
          <p:nvPr/>
        </p:nvSpPr>
        <p:spPr>
          <a:xfrm rot="0">
            <a:off x="560689" y="1584109"/>
            <a:ext cx="14932922" cy="1028700"/>
          </a:xfrm>
          <a:prstGeom prst="rect">
            <a:avLst/>
          </a:prstGeom>
        </p:spPr>
        <p:txBody>
          <a:bodyPr anchor="t" rtlCol="false" tIns="0" lIns="0" bIns="0" rIns="0">
            <a:spAutoFit/>
          </a:bodyPr>
          <a:lstStyle/>
          <a:p>
            <a:pPr algn="just" marL="647698" indent="-323849" lvl="1">
              <a:lnSpc>
                <a:spcPts val="3899"/>
              </a:lnSpc>
              <a:buFont typeface="Arial"/>
              <a:buChar char="•"/>
            </a:pPr>
            <a:r>
              <a:rPr lang="en-US" sz="2999" spc="-44">
                <a:solidFill>
                  <a:srgbClr val="1A1B18"/>
                </a:solidFill>
                <a:latin typeface="Overpass Light Bold"/>
              </a:rPr>
              <a:t> Lima elemen kunci analisis teknik “Temperature dan Humidity Monitoring for Egg Incubator”</a:t>
            </a:r>
          </a:p>
        </p:txBody>
      </p:sp>
      <p:sp>
        <p:nvSpPr>
          <p:cNvPr name="TextBox 3" id="3"/>
          <p:cNvSpPr txBox="true"/>
          <p:nvPr/>
        </p:nvSpPr>
        <p:spPr>
          <a:xfrm rot="0">
            <a:off x="560689" y="441325"/>
            <a:ext cx="5488844"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Tugas 2</a:t>
            </a:r>
          </a:p>
        </p:txBody>
      </p:sp>
      <p:sp>
        <p:nvSpPr>
          <p:cNvPr name="TextBox 4" id="4"/>
          <p:cNvSpPr txBox="true"/>
          <p:nvPr/>
        </p:nvSpPr>
        <p:spPr>
          <a:xfrm rot="0">
            <a:off x="1028700" y="2860460"/>
            <a:ext cx="14932922" cy="5514975"/>
          </a:xfrm>
          <a:prstGeom prst="rect">
            <a:avLst/>
          </a:prstGeom>
        </p:spPr>
        <p:txBody>
          <a:bodyPr anchor="t" rtlCol="false" tIns="0" lIns="0" bIns="0" rIns="0">
            <a:spAutoFit/>
          </a:bodyPr>
          <a:lstStyle/>
          <a:p>
            <a:pPr algn="just" marL="647700" indent="-323850" lvl="1">
              <a:lnSpc>
                <a:spcPts val="3900"/>
              </a:lnSpc>
              <a:buFont typeface="Arial"/>
              <a:buChar char="•"/>
            </a:pPr>
            <a:r>
              <a:rPr lang="en-US" sz="3000" spc="-44">
                <a:solidFill>
                  <a:srgbClr val="1A1B18"/>
                </a:solidFill>
                <a:latin typeface="Overpass Light Bold"/>
              </a:rPr>
              <a:t>Satuan:</a:t>
            </a:r>
          </a:p>
          <a:p>
            <a:pPr algn="just">
              <a:lnSpc>
                <a:spcPts val="3900"/>
              </a:lnSpc>
            </a:pPr>
            <a:r>
              <a:rPr lang="en-US" sz="3000" spc="-44">
                <a:solidFill>
                  <a:srgbClr val="1A1B18"/>
                </a:solidFill>
                <a:latin typeface="Overpass Light Bold"/>
                <a:ea typeface="Overpass Light Bold"/>
              </a:rPr>
              <a:t>Pada alat ini satuan yang harus ditentukan adalah suhu yang dapat diukur dalam satuan seperti °C atau °F, sementara kelembaban diukur dalam persentase (%).</a:t>
            </a:r>
          </a:p>
          <a:p>
            <a:pPr algn="just">
              <a:lnSpc>
                <a:spcPts val="3900"/>
              </a:lnSpc>
            </a:pPr>
          </a:p>
          <a:p>
            <a:pPr algn="just" marL="647700" indent="-323850" lvl="1">
              <a:lnSpc>
                <a:spcPts val="3900"/>
              </a:lnSpc>
              <a:buFont typeface="Arial"/>
              <a:buChar char="•"/>
            </a:pPr>
            <a:r>
              <a:rPr lang="en-US" sz="3000" spc="-44">
                <a:solidFill>
                  <a:srgbClr val="1A1B18"/>
                </a:solidFill>
                <a:latin typeface="Overpass Light Bold"/>
              </a:rPr>
              <a:t>Angka Penting:</a:t>
            </a:r>
          </a:p>
          <a:p>
            <a:pPr algn="just">
              <a:lnSpc>
                <a:spcPts val="3900"/>
              </a:lnSpc>
            </a:pPr>
            <a:r>
              <a:rPr lang="en-US" sz="3000" spc="-44">
                <a:solidFill>
                  <a:srgbClr val="1A1B18"/>
                </a:solidFill>
                <a:latin typeface="Overpass Light Bold"/>
                <a:ea typeface="Overpass Light Bold"/>
              </a:rPr>
              <a:t>Angka penting adalah angka-angka yang relevan dalam hasil pengukuran. Misalnya, jika suhu sangat kritis dalam proses penetasan telur, maka angka penting untuk suhu mungkin mencakup desimal hingga beberapa tempat, seperti 37.5°C. Juga, ketepatan kelembaban dengan beberapa digit desimal mungkin penting dalam kasus-kasus tertentu.</a:t>
            </a:r>
          </a:p>
          <a:p>
            <a:pPr algn="just">
              <a:lnSpc>
                <a:spcPts val="3900"/>
              </a:lnSpc>
            </a:pPr>
          </a:p>
          <a:p>
            <a:pPr algn="just">
              <a:lnSpc>
                <a:spcPts val="39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Freeform 2" id="2"/>
          <p:cNvSpPr/>
          <p:nvPr/>
        </p:nvSpPr>
        <p:spPr>
          <a:xfrm flipH="false" flipV="false" rot="0">
            <a:off x="6376204" y="570084"/>
            <a:ext cx="10496365" cy="9146832"/>
          </a:xfrm>
          <a:custGeom>
            <a:avLst/>
            <a:gdLst/>
            <a:ahLst/>
            <a:cxnLst/>
            <a:rect r="r" b="b" t="t" l="l"/>
            <a:pathLst>
              <a:path h="9146832" w="10496365">
                <a:moveTo>
                  <a:pt x="0" y="0"/>
                </a:moveTo>
                <a:lnTo>
                  <a:pt x="10496364" y="0"/>
                </a:lnTo>
                <a:lnTo>
                  <a:pt x="10496364" y="9146832"/>
                </a:lnTo>
                <a:lnTo>
                  <a:pt x="0" y="9146832"/>
                </a:lnTo>
                <a:lnTo>
                  <a:pt x="0" y="0"/>
                </a:lnTo>
                <a:close/>
              </a:path>
            </a:pathLst>
          </a:custGeom>
          <a:blipFill>
            <a:blip r:embed="rId2"/>
            <a:stretch>
              <a:fillRect l="0" t="0" r="0" b="0"/>
            </a:stretch>
          </a:blipFill>
        </p:spPr>
      </p:sp>
      <p:sp>
        <p:nvSpPr>
          <p:cNvPr name="TextBox 3" id="3"/>
          <p:cNvSpPr txBox="true"/>
          <p:nvPr/>
        </p:nvSpPr>
        <p:spPr>
          <a:xfrm rot="0">
            <a:off x="560689" y="1697511"/>
            <a:ext cx="14932922" cy="542925"/>
          </a:xfrm>
          <a:prstGeom prst="rect">
            <a:avLst/>
          </a:prstGeom>
        </p:spPr>
        <p:txBody>
          <a:bodyPr anchor="t" rtlCol="false" tIns="0" lIns="0" bIns="0" rIns="0">
            <a:spAutoFit/>
          </a:bodyPr>
          <a:lstStyle/>
          <a:p>
            <a:pPr algn="just">
              <a:lnSpc>
                <a:spcPts val="3899"/>
              </a:lnSpc>
            </a:pPr>
            <a:r>
              <a:rPr lang="en-US" sz="2999" spc="-44">
                <a:solidFill>
                  <a:srgbClr val="1A1B18"/>
                </a:solidFill>
                <a:latin typeface="Overpass Light Bold"/>
              </a:rPr>
              <a:t>2. Diagram Blok sistem</a:t>
            </a:r>
          </a:p>
        </p:txBody>
      </p:sp>
      <p:sp>
        <p:nvSpPr>
          <p:cNvPr name="TextBox 4" id="4"/>
          <p:cNvSpPr txBox="true"/>
          <p:nvPr/>
        </p:nvSpPr>
        <p:spPr>
          <a:xfrm rot="0">
            <a:off x="560689" y="441325"/>
            <a:ext cx="5488844" cy="890063"/>
          </a:xfrm>
          <a:prstGeom prst="rect">
            <a:avLst/>
          </a:prstGeom>
        </p:spPr>
        <p:txBody>
          <a:bodyPr anchor="t" rtlCol="false" tIns="0" lIns="0" bIns="0" rIns="0">
            <a:spAutoFit/>
          </a:bodyPr>
          <a:lstStyle/>
          <a:p>
            <a:pPr>
              <a:lnSpc>
                <a:spcPts val="6744"/>
              </a:lnSpc>
            </a:pPr>
            <a:r>
              <a:rPr lang="en-US" sz="6744">
                <a:solidFill>
                  <a:srgbClr val="1A1B18"/>
                </a:solidFill>
                <a:latin typeface="Cormorant Garamond Bold"/>
              </a:rPr>
              <a:t>Tugas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DAFvcKokbCY</dc:identifier>
  <dcterms:modified xsi:type="dcterms:W3CDTF">2011-08-01T06:04:30Z</dcterms:modified>
  <cp:revision>1</cp:revision>
  <dc:title>Presentasi Rapat Perusahaan Elegan Minimalis Putih, Hitam, dan Beige Samar</dc:title>
</cp:coreProperties>
</file>